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2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D111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201168" cy="6858000"/>
          </a:xfrm>
          <a:prstGeom prst="rect">
            <a:avLst/>
          </a:prstGeom>
          <a:solidFill>
            <a:srgbClr val="79B8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Monograme Effigie whit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47207" y="1005840"/>
            <a:ext cx="1097280" cy="1097280"/>
          </a:xfrm>
          <a:prstGeom prst="rect">
            <a:avLst/>
          </a:prstGeom>
        </p:spPr>
      </p:pic>
      <p:pic>
        <p:nvPicPr>
          <p:cNvPr id="4" name="Picture 3" descr="effisynthes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09647" y="2588560"/>
            <a:ext cx="7772400" cy="140656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914400" y="4572000"/>
            <a:ext cx="10360152" cy="1463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lnSpc>
                <a:spcPct val="115000"/>
              </a:lnSpc>
              <a:spcAft>
                <a:spcPts val="800"/>
              </a:spcAft>
            </a:pPr>
            <a:r>
              <a:rPr sz="3400" b="1" i="0">
                <a:solidFill>
                  <a:srgbClr val="FFFFFF"/>
                </a:solidFill>
                <a:latin typeface="Segoe UI"/>
              </a:rPr>
              <a:t>Guide d'utilisation</a:t>
            </a:r>
          </a:p>
          <a:p>
            <a:pPr algn="ctr">
              <a:lnSpc>
                <a:spcPct val="115000"/>
              </a:lnSpc>
              <a:spcAft>
                <a:spcPts val="800"/>
              </a:spcAft>
            </a:pPr>
            <a:r>
              <a:rPr sz="1800" b="0" i="0">
                <a:solidFill>
                  <a:srgbClr val="56D0C8"/>
                </a:solidFill>
                <a:latin typeface="Segoe UI"/>
              </a:rPr>
              <a:t>Transcription et compte-rendu médical assistés par IA</a:t>
            </a:r>
          </a:p>
          <a:p>
            <a:pPr algn="ctr">
              <a:lnSpc>
                <a:spcPct val="115000"/>
              </a:lnSpc>
              <a:spcAft>
                <a:spcPts val="800"/>
              </a:spcAft>
            </a:pPr>
            <a:r>
              <a:rPr sz="1300" b="0" i="0">
                <a:solidFill>
                  <a:srgbClr val="8B949E"/>
                </a:solidFill>
                <a:latin typeface="Segoe UI"/>
              </a:rPr>
              <a:t>Version 3.2.0   ·   Une application Effigie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D111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201168" cy="6858000"/>
          </a:xfrm>
          <a:prstGeom prst="rect">
            <a:avLst/>
          </a:prstGeom>
          <a:solidFill>
            <a:srgbClr val="79B8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640080" y="502920"/>
            <a:ext cx="10881360" cy="1143000"/>
          </a:xfrm>
          <a:prstGeom prst="rect">
            <a:avLst/>
          </a:prstGeom>
          <a:solidFill>
            <a:srgbClr val="161B2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914400" y="566928"/>
            <a:ext cx="10332720" cy="6400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lnSpc>
                <a:spcPct val="115000"/>
              </a:lnSpc>
              <a:spcAft>
                <a:spcPts val="600"/>
              </a:spcAft>
            </a:pPr>
            <a:r>
              <a:rPr sz="2600" b="1" i="0">
                <a:solidFill>
                  <a:srgbClr val="FFFFFF"/>
                </a:solidFill>
                <a:latin typeface="Segoe UI"/>
              </a:rPr>
              <a:t>10. Télécommande web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14400" y="1115568"/>
            <a:ext cx="10332720" cy="5029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5000"/>
              </a:lnSpc>
              <a:spcAft>
                <a:spcPts val="600"/>
              </a:spcAft>
            </a:pPr>
            <a:r>
              <a:rPr sz="1500" b="0" i="1">
                <a:solidFill>
                  <a:srgbClr val="56D0C8"/>
                </a:solidFill>
                <a:latin typeface="Segoe UI"/>
              </a:rPr>
              <a:t>Pilotez l'app depuis un téléphone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2057400"/>
            <a:ext cx="6675120" cy="42062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0000"/>
              </a:lnSpc>
              <a:spcAft>
                <a:spcPts val="1400"/>
              </a:spcAft>
            </a:pPr>
            <a:r>
              <a:rPr sz="1700" b="1" i="0">
                <a:solidFill>
                  <a:srgbClr val="79B8FF"/>
                </a:solidFill>
                <a:latin typeface="Segoe UI"/>
              </a:rPr>
              <a:t>▸  </a:t>
            </a:r>
            <a:r>
              <a:rPr sz="1700" b="0" i="0">
                <a:solidFill>
                  <a:srgbClr val="C9D1D9"/>
                </a:solidFill>
                <a:latin typeface="Segoe UI"/>
              </a:rPr>
              <a:t>Bouton QR → activer le service (port 8089)</a:t>
            </a:r>
          </a:p>
          <a:p>
            <a:pPr algn="l">
              <a:lnSpc>
                <a:spcPct val="110000"/>
              </a:lnSpc>
              <a:spcAft>
                <a:spcPts val="1400"/>
              </a:spcAft>
            </a:pPr>
            <a:r>
              <a:rPr sz="1700" b="1" i="0">
                <a:solidFill>
                  <a:srgbClr val="79B8FF"/>
                </a:solidFill>
                <a:latin typeface="Segoe UI"/>
              </a:rPr>
              <a:t>▸  </a:t>
            </a:r>
            <a:r>
              <a:rPr sz="1700" b="0" i="0">
                <a:solidFill>
                  <a:srgbClr val="C9D1D9"/>
                </a:solidFill>
                <a:latin typeface="Segoe UI"/>
              </a:rPr>
              <a:t>Scanner le QR / saisir http://&lt;ip&gt;:8089 (même Wi-Fi)</a:t>
            </a:r>
          </a:p>
          <a:p>
            <a:pPr algn="l">
              <a:lnSpc>
                <a:spcPct val="110000"/>
              </a:lnSpc>
              <a:spcAft>
                <a:spcPts val="1400"/>
              </a:spcAft>
            </a:pPr>
            <a:r>
              <a:rPr sz="1700" b="1" i="0">
                <a:solidFill>
                  <a:srgbClr val="79B8FF"/>
                </a:solidFill>
                <a:latin typeface="Segoe UI"/>
              </a:rPr>
              <a:t>▸  </a:t>
            </a:r>
            <a:r>
              <a:rPr sz="1700" b="0" i="0">
                <a:solidFill>
                  <a:srgbClr val="C9D1D9"/>
                </a:solidFill>
                <a:latin typeface="Segoe UI"/>
              </a:rPr>
              <a:t>Patient, enregistrement PC, transcription, compte-rendu, import</a:t>
            </a:r>
          </a:p>
          <a:p>
            <a:pPr algn="l">
              <a:lnSpc>
                <a:spcPct val="110000"/>
              </a:lnSpc>
              <a:spcAft>
                <a:spcPts val="1400"/>
              </a:spcAft>
            </a:pPr>
            <a:r>
              <a:rPr sz="1700" b="1" i="0">
                <a:solidFill>
                  <a:srgbClr val="79B8FF"/>
                </a:solidFill>
                <a:latin typeface="Segoe UI"/>
              </a:rPr>
              <a:t>▸  </a:t>
            </a:r>
            <a:r>
              <a:rPr sz="1700" b="0" i="0">
                <a:solidFill>
                  <a:srgbClr val="C9D1D9"/>
                </a:solidFill>
                <a:latin typeface="Segoe UI"/>
              </a:rPr>
              <a:t>HTTP simple : micro mobile indisponible (utiliser le PC / import)</a:t>
            </a:r>
          </a:p>
        </p:txBody>
      </p:sp>
      <p:pic>
        <p:nvPicPr>
          <p:cNvPr id="7" name="Picture 6" descr="web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37752" y="1965959"/>
            <a:ext cx="1966976" cy="402336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822960" y="6355080"/>
            <a:ext cx="10515600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5000"/>
              </a:lnSpc>
              <a:spcAft>
                <a:spcPts val="600"/>
              </a:spcAft>
            </a:pPr>
            <a:r>
              <a:rPr sz="1000" b="0" i="0">
                <a:solidFill>
                  <a:srgbClr val="6E7681"/>
                </a:solidFill>
                <a:latin typeface="Segoe UI"/>
              </a:rPr>
              <a:t>EffiSynthese — Transcription et compte-rendu médical assistés par IA   ·   Version 3.2.0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D111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201168" cy="6858000"/>
          </a:xfrm>
          <a:prstGeom prst="rect">
            <a:avLst/>
          </a:prstGeom>
          <a:solidFill>
            <a:srgbClr val="79B8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640080" y="502920"/>
            <a:ext cx="10881360" cy="1143000"/>
          </a:xfrm>
          <a:prstGeom prst="rect">
            <a:avLst/>
          </a:prstGeom>
          <a:solidFill>
            <a:srgbClr val="161B2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914400" y="566928"/>
            <a:ext cx="10332720" cy="6400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lnSpc>
                <a:spcPct val="115000"/>
              </a:lnSpc>
              <a:spcAft>
                <a:spcPts val="600"/>
              </a:spcAft>
            </a:pPr>
            <a:r>
              <a:rPr sz="2600" b="1" i="0">
                <a:solidFill>
                  <a:srgbClr val="FFFFFF"/>
                </a:solidFill>
                <a:latin typeface="Segoe UI"/>
              </a:rPr>
              <a:t>11. Préférences &amp; thème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14400" y="1115568"/>
            <a:ext cx="10332720" cy="5029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5000"/>
              </a:lnSpc>
              <a:spcAft>
                <a:spcPts val="600"/>
              </a:spcAft>
            </a:pPr>
            <a:r>
              <a:rPr sz="1500" b="0" i="1">
                <a:solidFill>
                  <a:srgbClr val="56D0C8"/>
                </a:solidFill>
                <a:latin typeface="Segoe UI"/>
              </a:rPr>
              <a:t>Tout est mémorisé d'une séance à l'autre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2057400"/>
            <a:ext cx="7863840" cy="42062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0000"/>
              </a:lnSpc>
              <a:spcAft>
                <a:spcPts val="1400"/>
              </a:spcAft>
            </a:pPr>
            <a:r>
              <a:rPr sz="1800" b="1" i="0">
                <a:solidFill>
                  <a:srgbClr val="79B8FF"/>
                </a:solidFill>
                <a:latin typeface="Segoe UI"/>
              </a:rPr>
              <a:t>▸  </a:t>
            </a:r>
            <a:r>
              <a:rPr sz="1800" b="0" i="0">
                <a:solidFill>
                  <a:srgbClr val="C9D1D9"/>
                </a:solidFill>
                <a:latin typeface="Segoe UI"/>
              </a:rPr>
              <a:t>Micro + gain par appareil · format d'enregistrement</a:t>
            </a:r>
          </a:p>
          <a:p>
            <a:pPr algn="l">
              <a:lnSpc>
                <a:spcPct val="110000"/>
              </a:lnSpc>
              <a:spcAft>
                <a:spcPts val="1400"/>
              </a:spcAft>
            </a:pPr>
            <a:r>
              <a:rPr sz="1800" b="1" i="0">
                <a:solidFill>
                  <a:srgbClr val="79B8FF"/>
                </a:solidFill>
                <a:latin typeface="Segoe UI"/>
              </a:rPr>
              <a:t>▸  </a:t>
            </a:r>
            <a:r>
              <a:rPr sz="1800" b="0" i="0">
                <a:solidFill>
                  <a:srgbClr val="C9D1D9"/>
                </a:solidFill>
                <a:latin typeface="Segoe UI"/>
              </a:rPr>
              <a:t>Thème clair / sombre</a:t>
            </a:r>
          </a:p>
          <a:p>
            <a:pPr algn="l">
              <a:lnSpc>
                <a:spcPct val="110000"/>
              </a:lnSpc>
              <a:spcAft>
                <a:spcPts val="1400"/>
              </a:spcAft>
            </a:pPr>
            <a:r>
              <a:rPr sz="1800" b="1" i="0">
                <a:solidFill>
                  <a:srgbClr val="79B8FF"/>
                </a:solidFill>
                <a:latin typeface="Segoe UI"/>
              </a:rPr>
              <a:t>▸  </a:t>
            </a:r>
            <a:r>
              <a:rPr sz="1800" b="0" i="0">
                <a:solidFill>
                  <a:srgbClr val="C9D1D9"/>
                </a:solidFill>
                <a:latin typeface="Segoe UI"/>
              </a:rPr>
              <a:t>Dernier prompt et dernier modèle LLM</a:t>
            </a:r>
          </a:p>
          <a:p>
            <a:pPr algn="l">
              <a:lnSpc>
                <a:spcPct val="110000"/>
              </a:lnSpc>
              <a:spcAft>
                <a:spcPts val="1400"/>
              </a:spcAft>
            </a:pPr>
            <a:r>
              <a:rPr sz="1800" b="1" i="0">
                <a:solidFill>
                  <a:srgbClr val="79B8FF"/>
                </a:solidFill>
                <a:latin typeface="Segoe UI"/>
              </a:rPr>
              <a:t>▸  </a:t>
            </a:r>
            <a:r>
              <a:rPr sz="1800" b="0" i="0">
                <a:solidFill>
                  <a:srgbClr val="C9D1D9"/>
                </a:solidFill>
                <a:latin typeface="Segoe UI"/>
              </a:rPr>
              <a:t>Dernier format d'export · options (annexe, information IA)</a:t>
            </a:r>
          </a:p>
        </p:txBody>
      </p:sp>
      <p:sp>
        <p:nvSpPr>
          <p:cNvPr id="7" name="Rectangle 6"/>
          <p:cNvSpPr/>
          <p:nvPr/>
        </p:nvSpPr>
        <p:spPr>
          <a:xfrm>
            <a:off x="9006840" y="2240280"/>
            <a:ext cx="2514600" cy="2514600"/>
          </a:xfrm>
          <a:prstGeom prst="rect">
            <a:avLst/>
          </a:prstGeom>
          <a:solidFill>
            <a:srgbClr val="1C212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8" name="Picture 7" descr="Monograme Effigie whit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49740" y="2583180"/>
            <a:ext cx="1828800" cy="182880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822960" y="6355080"/>
            <a:ext cx="10515600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5000"/>
              </a:lnSpc>
              <a:spcAft>
                <a:spcPts val="600"/>
              </a:spcAft>
            </a:pPr>
            <a:r>
              <a:rPr sz="1000" b="0" i="0">
                <a:solidFill>
                  <a:srgbClr val="6E7681"/>
                </a:solidFill>
                <a:latin typeface="Segoe UI"/>
              </a:rPr>
              <a:t>EffiSynthese — Transcription et compte-rendu médical assistés par IA   ·   Version 3.2.0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D111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201168" cy="6858000"/>
          </a:xfrm>
          <a:prstGeom prst="rect">
            <a:avLst/>
          </a:prstGeom>
          <a:solidFill>
            <a:srgbClr val="79B8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640080" y="502920"/>
            <a:ext cx="10881360" cy="1143000"/>
          </a:xfrm>
          <a:prstGeom prst="rect">
            <a:avLst/>
          </a:prstGeom>
          <a:solidFill>
            <a:srgbClr val="161B2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914400" y="566928"/>
            <a:ext cx="10332720" cy="6400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lnSpc>
                <a:spcPct val="115000"/>
              </a:lnSpc>
              <a:spcAft>
                <a:spcPts val="600"/>
              </a:spcAft>
            </a:pPr>
            <a:r>
              <a:rPr sz="2600" b="1" i="0">
                <a:solidFill>
                  <a:srgbClr val="FFFFFF"/>
                </a:solidFill>
                <a:latin typeface="Segoe UI"/>
              </a:rPr>
              <a:t>12. Dépannage (FAQ)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14400" y="1115568"/>
            <a:ext cx="10332720" cy="5029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5000"/>
              </a:lnSpc>
              <a:spcAft>
                <a:spcPts val="600"/>
              </a:spcAft>
            </a:pPr>
            <a:r>
              <a:rPr sz="1500" b="0" i="1">
                <a:solidFill>
                  <a:srgbClr val="56D0C8"/>
                </a:solidFill>
                <a:latin typeface="Segoe UI"/>
              </a:rPr>
              <a:t>Les cas les plus fréquents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2057400"/>
            <a:ext cx="7863840" cy="42062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0000"/>
              </a:lnSpc>
              <a:spcAft>
                <a:spcPts val="1400"/>
              </a:spcAft>
            </a:pPr>
            <a:r>
              <a:rPr sz="1800" b="1" i="0">
                <a:solidFill>
                  <a:srgbClr val="79B8FF"/>
                </a:solidFill>
                <a:latin typeface="Segoe UI"/>
              </a:rPr>
              <a:t>▸  </a:t>
            </a:r>
            <a:r>
              <a:rPr sz="1800" b="0" i="0">
                <a:solidFill>
                  <a:srgbClr val="C9D1D9"/>
                </a:solidFill>
                <a:latin typeface="Segoe UI"/>
              </a:rPr>
              <a:t>Point rouge → clé API + Internet</a:t>
            </a:r>
          </a:p>
          <a:p>
            <a:pPr algn="l">
              <a:lnSpc>
                <a:spcPct val="110000"/>
              </a:lnSpc>
              <a:spcAft>
                <a:spcPts val="1400"/>
              </a:spcAft>
            </a:pPr>
            <a:r>
              <a:rPr sz="1800" b="1" i="0">
                <a:solidFill>
                  <a:srgbClr val="79B8FF"/>
                </a:solidFill>
                <a:latin typeface="Segoe UI"/>
              </a:rPr>
              <a:t>▸  </a:t>
            </a:r>
            <a:r>
              <a:rPr sz="1800" b="0" i="0">
                <a:solidFill>
                  <a:srgbClr val="C9D1D9"/>
                </a:solidFill>
                <a:latin typeface="Segoe UI"/>
              </a:rPr>
              <a:t>Boutons grisés → backend KO ou pas d'audio</a:t>
            </a:r>
          </a:p>
          <a:p>
            <a:pPr algn="l">
              <a:lnSpc>
                <a:spcPct val="110000"/>
              </a:lnSpc>
              <a:spcAft>
                <a:spcPts val="1400"/>
              </a:spcAft>
            </a:pPr>
            <a:r>
              <a:rPr sz="1800" b="1" i="0">
                <a:solidFill>
                  <a:srgbClr val="79B8FF"/>
                </a:solidFill>
                <a:latin typeface="Segoe UI"/>
              </a:rPr>
              <a:t>▸  </a:t>
            </a:r>
            <a:r>
              <a:rPr sz="1800" b="0" i="0">
                <a:solidFill>
                  <a:srgbClr val="C9D1D9"/>
                </a:solidFill>
                <a:latin typeface="Segoe UI"/>
              </a:rPr>
              <a:t>Micro absent → le brancher avant d'ouvrir l'app</a:t>
            </a:r>
          </a:p>
          <a:p>
            <a:pPr algn="l">
              <a:lnSpc>
                <a:spcPct val="110000"/>
              </a:lnSpc>
              <a:spcAft>
                <a:spcPts val="1400"/>
              </a:spcAft>
            </a:pPr>
            <a:r>
              <a:rPr sz="1800" b="1" i="0">
                <a:solidFill>
                  <a:srgbClr val="79B8FF"/>
                </a:solidFill>
                <a:latin typeface="Segoe UI"/>
              </a:rPr>
              <a:t>▸  </a:t>
            </a:r>
            <a:r>
              <a:rPr sz="1800" b="0" i="0">
                <a:solidFill>
                  <a:srgbClr val="C9D1D9"/>
                </a:solidFill>
                <a:latin typeface="Segoe UI"/>
              </a:rPr>
              <a:t>Web inaccessible → même Wi-Fi + script pare-feu</a:t>
            </a:r>
          </a:p>
        </p:txBody>
      </p:sp>
      <p:sp>
        <p:nvSpPr>
          <p:cNvPr id="7" name="Rectangle 6"/>
          <p:cNvSpPr/>
          <p:nvPr/>
        </p:nvSpPr>
        <p:spPr>
          <a:xfrm>
            <a:off x="9006840" y="2240280"/>
            <a:ext cx="2514600" cy="2514600"/>
          </a:xfrm>
          <a:prstGeom prst="rect">
            <a:avLst/>
          </a:prstGeom>
          <a:solidFill>
            <a:srgbClr val="1C212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8" name="Picture 7" descr="effisynthese-appico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49740" y="2583180"/>
            <a:ext cx="1828800" cy="182880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822960" y="6355080"/>
            <a:ext cx="10515600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5000"/>
              </a:lnSpc>
              <a:spcAft>
                <a:spcPts val="600"/>
              </a:spcAft>
            </a:pPr>
            <a:r>
              <a:rPr sz="1000" b="0" i="0">
                <a:solidFill>
                  <a:srgbClr val="6E7681"/>
                </a:solidFill>
                <a:latin typeface="Segoe UI"/>
              </a:rPr>
              <a:t>EffiSynthese — Transcription et compte-rendu médical assistés par IA   ·   Version 3.2.0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D111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D111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effisynthes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24047" y="2113958"/>
            <a:ext cx="5943600" cy="1075604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914400" y="4023360"/>
            <a:ext cx="10360152" cy="13716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lnSpc>
                <a:spcPct val="115000"/>
              </a:lnSpc>
              <a:spcAft>
                <a:spcPts val="800"/>
              </a:spcAft>
            </a:pPr>
            <a:r>
              <a:rPr sz="3000" b="1" i="0">
                <a:solidFill>
                  <a:srgbClr val="FFFFFF"/>
                </a:solidFill>
                <a:latin typeface="Segoe UI"/>
              </a:rPr>
              <a:t>Bonne consultation !</a:t>
            </a:r>
          </a:p>
          <a:p>
            <a:pPr algn="ctr">
              <a:lnSpc>
                <a:spcPct val="115000"/>
              </a:lnSpc>
              <a:spcAft>
                <a:spcPts val="800"/>
              </a:spcAft>
            </a:pPr>
            <a:r>
              <a:rPr sz="1600" b="0" i="0">
                <a:solidFill>
                  <a:srgbClr val="56D0C8"/>
                </a:solidFill>
                <a:latin typeface="Segoe UI"/>
              </a:rPr>
              <a:t>Enregistrez, transcrivez, générez le compte-rendu — puis exportez (Word, PDF, ODF, RTF).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D111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201168" cy="6858000"/>
          </a:xfrm>
          <a:prstGeom prst="rect">
            <a:avLst/>
          </a:prstGeom>
          <a:solidFill>
            <a:srgbClr val="79B8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640080" y="502920"/>
            <a:ext cx="10881360" cy="1143000"/>
          </a:xfrm>
          <a:prstGeom prst="rect">
            <a:avLst/>
          </a:prstGeom>
          <a:solidFill>
            <a:srgbClr val="161B2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914400" y="566928"/>
            <a:ext cx="10332720" cy="6400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lnSpc>
                <a:spcPct val="115000"/>
              </a:lnSpc>
              <a:spcAft>
                <a:spcPts val="600"/>
              </a:spcAft>
            </a:pPr>
            <a:r>
              <a:rPr sz="2600" b="1" i="0">
                <a:solidFill>
                  <a:srgbClr val="FFFFFF"/>
                </a:solidFill>
                <a:latin typeface="Segoe UI"/>
              </a:rPr>
              <a:t>1. Introduction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14400" y="1115568"/>
            <a:ext cx="10332720" cy="5029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5000"/>
              </a:lnSpc>
              <a:spcAft>
                <a:spcPts val="600"/>
              </a:spcAft>
            </a:pPr>
            <a:r>
              <a:rPr sz="1500" b="0" i="1">
                <a:solidFill>
                  <a:srgbClr val="56D0C8"/>
                </a:solidFill>
                <a:latin typeface="Segoe UI"/>
              </a:rPr>
              <a:t>Enregistrer · transcrire · résumer · exporter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2057400"/>
            <a:ext cx="6675120" cy="42062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0000"/>
              </a:lnSpc>
              <a:spcAft>
                <a:spcPts val="1400"/>
              </a:spcAft>
            </a:pPr>
            <a:r>
              <a:rPr sz="1700" b="1" i="0">
                <a:solidFill>
                  <a:srgbClr val="79B8FF"/>
                </a:solidFill>
                <a:latin typeface="Segoe UI"/>
              </a:rPr>
              <a:t>▸  </a:t>
            </a:r>
            <a:r>
              <a:rPr sz="1700" b="0" i="0">
                <a:solidFill>
                  <a:srgbClr val="C9D1D9"/>
                </a:solidFill>
                <a:latin typeface="Segoe UI"/>
              </a:rPr>
              <a:t>Enregistrement (micro filaire ou casque Bluetooth) ou import audio</a:t>
            </a:r>
          </a:p>
          <a:p>
            <a:pPr algn="l">
              <a:lnSpc>
                <a:spcPct val="110000"/>
              </a:lnSpc>
              <a:spcAft>
                <a:spcPts val="1400"/>
              </a:spcAft>
            </a:pPr>
            <a:r>
              <a:rPr sz="1700" b="1" i="0">
                <a:solidFill>
                  <a:srgbClr val="79B8FF"/>
                </a:solidFill>
                <a:latin typeface="Segoe UI"/>
              </a:rPr>
              <a:t>▸  </a:t>
            </a:r>
            <a:r>
              <a:rPr sz="1700" b="0" i="0">
                <a:solidFill>
                  <a:srgbClr val="C9D1D9"/>
                </a:solidFill>
                <a:latin typeface="Segoe UI"/>
              </a:rPr>
              <a:t>Transcription cloud (OVH ou Gladia) avec diarisation</a:t>
            </a:r>
          </a:p>
          <a:p>
            <a:pPr algn="l">
              <a:lnSpc>
                <a:spcPct val="110000"/>
              </a:lnSpc>
              <a:spcAft>
                <a:spcPts val="1400"/>
              </a:spcAft>
            </a:pPr>
            <a:r>
              <a:rPr sz="1700" b="1" i="0">
                <a:solidFill>
                  <a:srgbClr val="79B8FF"/>
                </a:solidFill>
                <a:latin typeface="Segoe UI"/>
              </a:rPr>
              <a:t>▸  </a:t>
            </a:r>
            <a:r>
              <a:rPr sz="1700" b="0" i="0">
                <a:solidFill>
                  <a:srgbClr val="C9D1D9"/>
                </a:solidFill>
                <a:latin typeface="Segoe UI"/>
              </a:rPr>
              <a:t>Compte-rendu IA à partir de modèles de prompt</a:t>
            </a:r>
          </a:p>
          <a:p>
            <a:pPr algn="l">
              <a:lnSpc>
                <a:spcPct val="110000"/>
              </a:lnSpc>
              <a:spcAft>
                <a:spcPts val="1400"/>
              </a:spcAft>
            </a:pPr>
            <a:r>
              <a:rPr sz="1700" b="1" i="0">
                <a:solidFill>
                  <a:srgbClr val="79B8FF"/>
                </a:solidFill>
                <a:latin typeface="Segoe UI"/>
              </a:rPr>
              <a:t>▸  </a:t>
            </a:r>
            <a:r>
              <a:rPr sz="1700" b="0" i="0">
                <a:solidFill>
                  <a:srgbClr val="C9D1D9"/>
                </a:solidFill>
                <a:latin typeface="Segoe UI"/>
              </a:rPr>
              <a:t>Export multi-format (Word, PDF, ODF, RTF) + télécommande web</a:t>
            </a:r>
          </a:p>
        </p:txBody>
      </p:sp>
      <p:pic>
        <p:nvPicPr>
          <p:cNvPr id="7" name="Picture 6" descr="mai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92440" y="2819399"/>
            <a:ext cx="3657600" cy="231648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822960" y="6355080"/>
            <a:ext cx="10515600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5000"/>
              </a:lnSpc>
              <a:spcAft>
                <a:spcPts val="600"/>
              </a:spcAft>
            </a:pPr>
            <a:r>
              <a:rPr sz="1000" b="0" i="0">
                <a:solidFill>
                  <a:srgbClr val="6E7681"/>
                </a:solidFill>
                <a:latin typeface="Segoe UI"/>
              </a:rPr>
              <a:t>EffiSynthese — Transcription et compte-rendu médical assistés par IA   ·   Version 3.2.0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D111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201168" cy="6858000"/>
          </a:xfrm>
          <a:prstGeom prst="rect">
            <a:avLst/>
          </a:prstGeom>
          <a:solidFill>
            <a:srgbClr val="79B8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640080" y="502920"/>
            <a:ext cx="10881360" cy="1143000"/>
          </a:xfrm>
          <a:prstGeom prst="rect">
            <a:avLst/>
          </a:prstGeom>
          <a:solidFill>
            <a:srgbClr val="161B2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914400" y="566928"/>
            <a:ext cx="10332720" cy="6400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lnSpc>
                <a:spcPct val="115000"/>
              </a:lnSpc>
              <a:spcAft>
                <a:spcPts val="600"/>
              </a:spcAft>
            </a:pPr>
            <a:r>
              <a:rPr sz="2600" b="1" i="0">
                <a:solidFill>
                  <a:srgbClr val="FFFFFF"/>
                </a:solidFill>
                <a:latin typeface="Segoe UI"/>
              </a:rPr>
              <a:t>4. Vue d'ensemble de l'interface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14400" y="1115568"/>
            <a:ext cx="10332720" cy="5029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5000"/>
              </a:lnSpc>
              <a:spcAft>
                <a:spcPts val="600"/>
              </a:spcAft>
            </a:pPr>
            <a:r>
              <a:rPr sz="1500" b="0" i="1">
                <a:solidFill>
                  <a:srgbClr val="56D0C8"/>
                </a:solidFill>
                <a:latin typeface="Segoe UI"/>
              </a:rPr>
              <a:t>Deux colonnes : préparation à gauche, résultats à droite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2057400"/>
            <a:ext cx="6675120" cy="42062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0000"/>
              </a:lnSpc>
              <a:spcAft>
                <a:spcPts val="1400"/>
              </a:spcAft>
            </a:pPr>
            <a:r>
              <a:rPr sz="1700" b="1" i="0">
                <a:solidFill>
                  <a:srgbClr val="79B8FF"/>
                </a:solidFill>
                <a:latin typeface="Segoe UI"/>
              </a:rPr>
              <a:t>▸  </a:t>
            </a:r>
            <a:r>
              <a:rPr sz="1700" b="0" i="0">
                <a:solidFill>
                  <a:srgbClr val="C9D1D9"/>
                </a:solidFill>
                <a:latin typeface="Segoe UI"/>
              </a:rPr>
              <a:t>Barre de titre : QR · clés API (⚙) · thème · fenêtre</a:t>
            </a:r>
          </a:p>
          <a:p>
            <a:pPr algn="l">
              <a:lnSpc>
                <a:spcPct val="110000"/>
              </a:lnSpc>
              <a:spcAft>
                <a:spcPts val="1400"/>
              </a:spcAft>
            </a:pPr>
            <a:r>
              <a:rPr sz="1700" b="1" i="0">
                <a:solidFill>
                  <a:srgbClr val="79B8FF"/>
                </a:solidFill>
                <a:latin typeface="Segoe UI"/>
              </a:rPr>
              <a:t>▸  </a:t>
            </a:r>
            <a:r>
              <a:rPr sz="1700" b="0" i="0">
                <a:solidFill>
                  <a:srgbClr val="C9D1D9"/>
                </a:solidFill>
                <a:latin typeface="Segoe UI"/>
              </a:rPr>
              <a:t>À gauche : Information Patient, Audio</a:t>
            </a:r>
          </a:p>
          <a:p>
            <a:pPr algn="l">
              <a:lnSpc>
                <a:spcPct val="110000"/>
              </a:lnSpc>
              <a:spcAft>
                <a:spcPts val="1400"/>
              </a:spcAft>
            </a:pPr>
            <a:r>
              <a:rPr sz="1700" b="1" i="0">
                <a:solidFill>
                  <a:srgbClr val="79B8FF"/>
                </a:solidFill>
                <a:latin typeface="Segoe UI"/>
              </a:rPr>
              <a:t>▸  </a:t>
            </a:r>
            <a:r>
              <a:rPr sz="1700" b="0" i="0">
                <a:solidFill>
                  <a:srgbClr val="C9D1D9"/>
                </a:solidFill>
                <a:latin typeface="Segoe UI"/>
              </a:rPr>
              <a:t>À droite : Transcription, Compte-rendu</a:t>
            </a:r>
          </a:p>
          <a:p>
            <a:pPr algn="l">
              <a:lnSpc>
                <a:spcPct val="110000"/>
              </a:lnSpc>
              <a:spcAft>
                <a:spcPts val="1400"/>
              </a:spcAft>
            </a:pPr>
            <a:r>
              <a:rPr sz="1700" b="1" i="0">
                <a:solidFill>
                  <a:srgbClr val="79B8FF"/>
                </a:solidFill>
                <a:latin typeface="Segoe UI"/>
              </a:rPr>
              <a:t>▸  </a:t>
            </a:r>
            <a:r>
              <a:rPr sz="1700" b="0" i="0">
                <a:solidFill>
                  <a:srgbClr val="C9D1D9"/>
                </a:solidFill>
                <a:latin typeface="Segoe UI"/>
              </a:rPr>
              <a:t>Thème clair / sombre mémorisé</a:t>
            </a:r>
          </a:p>
        </p:txBody>
      </p:sp>
      <p:pic>
        <p:nvPicPr>
          <p:cNvPr id="7" name="Picture 6" descr="main_light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92440" y="2819399"/>
            <a:ext cx="3657600" cy="231648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822960" y="6355080"/>
            <a:ext cx="10515600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5000"/>
              </a:lnSpc>
              <a:spcAft>
                <a:spcPts val="600"/>
              </a:spcAft>
            </a:pPr>
            <a:r>
              <a:rPr sz="1000" b="0" i="0">
                <a:solidFill>
                  <a:srgbClr val="6E7681"/>
                </a:solidFill>
                <a:latin typeface="Segoe UI"/>
              </a:rPr>
              <a:t>EffiSynthese — Transcription et compte-rendu médical assistés par IA   ·   Version 3.2.0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D111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201168" cy="6858000"/>
          </a:xfrm>
          <a:prstGeom prst="rect">
            <a:avLst/>
          </a:prstGeom>
          <a:solidFill>
            <a:srgbClr val="79B8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22960" y="502920"/>
            <a:ext cx="105156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5000"/>
              </a:lnSpc>
              <a:spcAft>
                <a:spcPts val="600"/>
              </a:spcAft>
            </a:pPr>
            <a:r>
              <a:rPr sz="3000" b="1" i="0">
                <a:solidFill>
                  <a:srgbClr val="FFFFFF"/>
                </a:solidFill>
                <a:latin typeface="Segoe UI"/>
              </a:rPr>
              <a:t>Le flux en 3 étapes</a:t>
            </a:r>
          </a:p>
        </p:txBody>
      </p:sp>
      <p:sp>
        <p:nvSpPr>
          <p:cNvPr id="4" name="Rectangle 3"/>
          <p:cNvSpPr/>
          <p:nvPr/>
        </p:nvSpPr>
        <p:spPr>
          <a:xfrm>
            <a:off x="822960" y="1828800"/>
            <a:ext cx="3383280" cy="3291840"/>
          </a:xfrm>
          <a:prstGeom prst="rect">
            <a:avLst/>
          </a:prstGeom>
          <a:solidFill>
            <a:srgbClr val="161B2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822960" y="1828800"/>
            <a:ext cx="3383280" cy="109728"/>
          </a:xfrm>
          <a:prstGeom prst="rect">
            <a:avLst/>
          </a:prstGeom>
          <a:solidFill>
            <a:srgbClr val="79B8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822960" y="2286000"/>
            <a:ext cx="338328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lnSpc>
                <a:spcPct val="115000"/>
              </a:lnSpc>
              <a:spcAft>
                <a:spcPts val="600"/>
              </a:spcAft>
            </a:pPr>
            <a:r>
              <a:rPr sz="5400" b="1" i="0">
                <a:solidFill>
                  <a:srgbClr val="79B8FF"/>
                </a:solidFill>
                <a:latin typeface="Segoe UI"/>
              </a:rPr>
              <a:t>1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3383280"/>
            <a:ext cx="338328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lnSpc>
                <a:spcPct val="115000"/>
              </a:lnSpc>
              <a:spcAft>
                <a:spcPts val="600"/>
              </a:spcAft>
            </a:pPr>
            <a:r>
              <a:rPr sz="2200" b="1" i="0">
                <a:solidFill>
                  <a:srgbClr val="FFFFFF"/>
                </a:solidFill>
                <a:latin typeface="Segoe UI"/>
              </a:rPr>
              <a:t>ENREGISTRER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97280" y="4023360"/>
            <a:ext cx="283464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lnSpc>
                <a:spcPct val="115000"/>
              </a:lnSpc>
              <a:spcAft>
                <a:spcPts val="600"/>
              </a:spcAft>
            </a:pPr>
            <a:r>
              <a:rPr sz="1400" b="0" i="0">
                <a:solidFill>
                  <a:srgbClr val="C9D1D9"/>
                </a:solidFill>
                <a:latin typeface="Segoe UI"/>
              </a:rPr>
              <a:t>captez la consultation (ou importez un audio)</a:t>
            </a:r>
          </a:p>
        </p:txBody>
      </p:sp>
      <p:sp>
        <p:nvSpPr>
          <p:cNvPr id="9" name="Rectangle 8"/>
          <p:cNvSpPr/>
          <p:nvPr/>
        </p:nvSpPr>
        <p:spPr>
          <a:xfrm>
            <a:off x="4526280" y="1828800"/>
            <a:ext cx="3383280" cy="3291840"/>
          </a:xfrm>
          <a:prstGeom prst="rect">
            <a:avLst/>
          </a:prstGeom>
          <a:solidFill>
            <a:srgbClr val="161B2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4526280" y="1828800"/>
            <a:ext cx="3383280" cy="109728"/>
          </a:xfrm>
          <a:prstGeom prst="rect">
            <a:avLst/>
          </a:prstGeom>
          <a:solidFill>
            <a:srgbClr val="56D0C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4526280" y="2286000"/>
            <a:ext cx="338328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lnSpc>
                <a:spcPct val="115000"/>
              </a:lnSpc>
              <a:spcAft>
                <a:spcPts val="600"/>
              </a:spcAft>
            </a:pPr>
            <a:r>
              <a:rPr sz="5400" b="1" i="0">
                <a:solidFill>
                  <a:srgbClr val="56D0C8"/>
                </a:solidFill>
                <a:latin typeface="Segoe UI"/>
              </a:rPr>
              <a:t>2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526280" y="3383280"/>
            <a:ext cx="338328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lnSpc>
                <a:spcPct val="115000"/>
              </a:lnSpc>
              <a:spcAft>
                <a:spcPts val="600"/>
              </a:spcAft>
            </a:pPr>
            <a:r>
              <a:rPr sz="2200" b="1" i="0">
                <a:solidFill>
                  <a:srgbClr val="FFFFFF"/>
                </a:solidFill>
                <a:latin typeface="Segoe UI"/>
              </a:rPr>
              <a:t>TRANSCRIRE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800600" y="4023360"/>
            <a:ext cx="283464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lnSpc>
                <a:spcPct val="115000"/>
              </a:lnSpc>
              <a:spcAft>
                <a:spcPts val="600"/>
              </a:spcAft>
            </a:pPr>
            <a:r>
              <a:rPr sz="1400" b="0" i="0">
                <a:solidFill>
                  <a:srgbClr val="C9D1D9"/>
                </a:solidFill>
                <a:latin typeface="Segoe UI"/>
              </a:rPr>
              <a:t>Cloud OVH ou Gladia, avec diarisation</a:t>
            </a:r>
          </a:p>
        </p:txBody>
      </p:sp>
      <p:sp>
        <p:nvSpPr>
          <p:cNvPr id="14" name="Rectangle 13"/>
          <p:cNvSpPr/>
          <p:nvPr/>
        </p:nvSpPr>
        <p:spPr>
          <a:xfrm>
            <a:off x="8229600" y="1828800"/>
            <a:ext cx="3383280" cy="3291840"/>
          </a:xfrm>
          <a:prstGeom prst="rect">
            <a:avLst/>
          </a:prstGeom>
          <a:solidFill>
            <a:srgbClr val="161B2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Rectangle 14"/>
          <p:cNvSpPr/>
          <p:nvPr/>
        </p:nvSpPr>
        <p:spPr>
          <a:xfrm>
            <a:off x="8229600" y="1828800"/>
            <a:ext cx="3383280" cy="109728"/>
          </a:xfrm>
          <a:prstGeom prst="rect">
            <a:avLst/>
          </a:prstGeom>
          <a:solidFill>
            <a:srgbClr val="3FB95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8229600" y="2286000"/>
            <a:ext cx="338328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lnSpc>
                <a:spcPct val="115000"/>
              </a:lnSpc>
              <a:spcAft>
                <a:spcPts val="600"/>
              </a:spcAft>
            </a:pPr>
            <a:r>
              <a:rPr sz="5400" b="1" i="0">
                <a:solidFill>
                  <a:srgbClr val="3FB950"/>
                </a:solidFill>
                <a:latin typeface="Segoe UI"/>
              </a:rPr>
              <a:t>3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8229600" y="3383280"/>
            <a:ext cx="338328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lnSpc>
                <a:spcPct val="115000"/>
              </a:lnSpc>
              <a:spcAft>
                <a:spcPts val="600"/>
              </a:spcAft>
            </a:pPr>
            <a:r>
              <a:rPr sz="2200" b="1" i="0">
                <a:solidFill>
                  <a:srgbClr val="FFFFFF"/>
                </a:solidFill>
                <a:latin typeface="Segoe UI"/>
              </a:rPr>
              <a:t>GÉNÉRER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503920" y="4023360"/>
            <a:ext cx="283464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lnSpc>
                <a:spcPct val="115000"/>
              </a:lnSpc>
              <a:spcAft>
                <a:spcPts val="600"/>
              </a:spcAft>
            </a:pPr>
            <a:r>
              <a:rPr sz="1400" b="0" i="0">
                <a:solidFill>
                  <a:srgbClr val="C9D1D9"/>
                </a:solidFill>
                <a:latin typeface="Segoe UI"/>
              </a:rPr>
              <a:t>le compte-rendu IA, puis export multi-format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22960" y="5577840"/>
            <a:ext cx="10515600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lnSpc>
                <a:spcPct val="115000"/>
              </a:lnSpc>
              <a:spcAft>
                <a:spcPts val="600"/>
              </a:spcAft>
            </a:pPr>
            <a:r>
              <a:rPr sz="1300" b="0" i="1">
                <a:solidFill>
                  <a:srgbClr val="8B949E"/>
                </a:solidFill>
                <a:latin typeface="Segoe UI"/>
              </a:rPr>
              <a:t>Éditez librement les segments et le compte-rendu avant l'export.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D111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201168" cy="6858000"/>
          </a:xfrm>
          <a:prstGeom prst="rect">
            <a:avLst/>
          </a:prstGeom>
          <a:solidFill>
            <a:srgbClr val="79B8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640080" y="502920"/>
            <a:ext cx="10881360" cy="1143000"/>
          </a:xfrm>
          <a:prstGeom prst="rect">
            <a:avLst/>
          </a:prstGeom>
          <a:solidFill>
            <a:srgbClr val="161B2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914400" y="566928"/>
            <a:ext cx="10332720" cy="6400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lnSpc>
                <a:spcPct val="115000"/>
              </a:lnSpc>
              <a:spcAft>
                <a:spcPts val="600"/>
              </a:spcAft>
            </a:pPr>
            <a:r>
              <a:rPr sz="2600" b="1" i="0">
                <a:solidFill>
                  <a:srgbClr val="FFFFFF"/>
                </a:solidFill>
                <a:latin typeface="Segoe UI"/>
              </a:rPr>
              <a:t>5. Information patient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14400" y="1115568"/>
            <a:ext cx="10332720" cy="5029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5000"/>
              </a:lnSpc>
              <a:spcAft>
                <a:spcPts val="600"/>
              </a:spcAft>
            </a:pPr>
            <a:r>
              <a:rPr sz="1500" b="0" i="1">
                <a:solidFill>
                  <a:srgbClr val="56D0C8"/>
                </a:solidFill>
                <a:latin typeface="Segoe UI"/>
              </a:rPr>
              <a:t>Le contexte de la consultation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2057400"/>
            <a:ext cx="7863840" cy="42062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0000"/>
              </a:lnSpc>
              <a:spcAft>
                <a:spcPts val="1400"/>
              </a:spcAft>
            </a:pPr>
            <a:r>
              <a:rPr sz="1800" b="1" i="0">
                <a:solidFill>
                  <a:srgbClr val="79B8FF"/>
                </a:solidFill>
                <a:latin typeface="Segoe UI"/>
              </a:rPr>
              <a:t>▸  </a:t>
            </a:r>
            <a:r>
              <a:rPr sz="1800" b="0" i="0">
                <a:solidFill>
                  <a:srgbClr val="C9D1D9"/>
                </a:solidFill>
                <a:latin typeface="Segoe UI"/>
              </a:rPr>
              <a:t>Praticien (liste mémorisée), Patient, Date, Notes</a:t>
            </a:r>
          </a:p>
          <a:p>
            <a:pPr algn="l">
              <a:lnSpc>
                <a:spcPct val="110000"/>
              </a:lnSpc>
              <a:spcAft>
                <a:spcPts val="1400"/>
              </a:spcAft>
            </a:pPr>
            <a:r>
              <a:rPr sz="1800" b="1" i="0">
                <a:solidFill>
                  <a:srgbClr val="79B8FF"/>
                </a:solidFill>
                <a:latin typeface="Segoe UI"/>
              </a:rPr>
              <a:t>▸  </a:t>
            </a:r>
            <a:r>
              <a:rPr sz="1800" b="0" i="0">
                <a:solidFill>
                  <a:srgbClr val="C9D1D9"/>
                </a:solidFill>
                <a:latin typeface="Segoe UI"/>
              </a:rPr>
              <a:t>Mémorisation auto du praticien à la perte de focus</a:t>
            </a:r>
          </a:p>
          <a:p>
            <a:pPr algn="l">
              <a:lnSpc>
                <a:spcPct val="110000"/>
              </a:lnSpc>
              <a:spcAft>
                <a:spcPts val="1400"/>
              </a:spcAft>
            </a:pPr>
            <a:r>
              <a:rPr sz="1800" b="1" i="0">
                <a:solidFill>
                  <a:srgbClr val="79B8FF"/>
                </a:solidFill>
                <a:latin typeface="Segoe UI"/>
              </a:rPr>
              <a:t>▸  </a:t>
            </a:r>
            <a:r>
              <a:rPr sz="1800" b="0" i="0">
                <a:solidFill>
                  <a:srgbClr val="C9D1D9"/>
                </a:solidFill>
                <a:latin typeface="Segoe UI"/>
              </a:rPr>
              <a:t>Clic droit → « Purger la liste »</a:t>
            </a:r>
          </a:p>
          <a:p>
            <a:pPr algn="l">
              <a:lnSpc>
                <a:spcPct val="110000"/>
              </a:lnSpc>
              <a:spcAft>
                <a:spcPts val="1400"/>
              </a:spcAft>
            </a:pPr>
            <a:r>
              <a:rPr sz="1800" b="1" i="0">
                <a:solidFill>
                  <a:srgbClr val="79B8FF"/>
                </a:solidFill>
                <a:latin typeface="Segoe UI"/>
              </a:rPr>
              <a:t>▸  </a:t>
            </a:r>
            <a:r>
              <a:rPr sz="1800" b="0" i="0">
                <a:solidFill>
                  <a:srgbClr val="C9D1D9"/>
                </a:solidFill>
                <a:latin typeface="Segoe UI"/>
              </a:rPr>
              <a:t>Synchronisé avec la télécommande web</a:t>
            </a:r>
          </a:p>
        </p:txBody>
      </p:sp>
      <p:sp>
        <p:nvSpPr>
          <p:cNvPr id="7" name="Rectangle 6"/>
          <p:cNvSpPr/>
          <p:nvPr/>
        </p:nvSpPr>
        <p:spPr>
          <a:xfrm>
            <a:off x="9006840" y="2240280"/>
            <a:ext cx="2514600" cy="2514600"/>
          </a:xfrm>
          <a:prstGeom prst="rect">
            <a:avLst/>
          </a:prstGeom>
          <a:solidFill>
            <a:srgbClr val="1C212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8" name="Picture 7" descr="Monograme Effigie whit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49740" y="2583180"/>
            <a:ext cx="1828800" cy="182880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822960" y="6355080"/>
            <a:ext cx="10515600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5000"/>
              </a:lnSpc>
              <a:spcAft>
                <a:spcPts val="600"/>
              </a:spcAft>
            </a:pPr>
            <a:r>
              <a:rPr sz="1000" b="0" i="0">
                <a:solidFill>
                  <a:srgbClr val="6E7681"/>
                </a:solidFill>
                <a:latin typeface="Segoe UI"/>
              </a:rPr>
              <a:t>EffiSynthese — Transcription et compte-rendu médical assistés par IA   ·   Version 3.2.0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D111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201168" cy="6858000"/>
          </a:xfrm>
          <a:prstGeom prst="rect">
            <a:avLst/>
          </a:prstGeom>
          <a:solidFill>
            <a:srgbClr val="79B8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640080" y="502920"/>
            <a:ext cx="10881360" cy="1143000"/>
          </a:xfrm>
          <a:prstGeom prst="rect">
            <a:avLst/>
          </a:prstGeom>
          <a:solidFill>
            <a:srgbClr val="161B2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914400" y="566928"/>
            <a:ext cx="10332720" cy="6400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lnSpc>
                <a:spcPct val="115000"/>
              </a:lnSpc>
              <a:spcAft>
                <a:spcPts val="600"/>
              </a:spcAft>
            </a:pPr>
            <a:r>
              <a:rPr sz="2600" b="1" i="0">
                <a:solidFill>
                  <a:srgbClr val="FFFFFF"/>
                </a:solidFill>
                <a:latin typeface="Segoe UI"/>
              </a:rPr>
              <a:t>6. Enregistrement &amp; lecture audio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14400" y="1115568"/>
            <a:ext cx="10332720" cy="5029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5000"/>
              </a:lnSpc>
              <a:spcAft>
                <a:spcPts val="600"/>
              </a:spcAft>
            </a:pPr>
            <a:r>
              <a:rPr sz="1500" b="0" i="1">
                <a:solidFill>
                  <a:srgbClr val="56D0C8"/>
                </a:solidFill>
                <a:latin typeface="Segoe UI"/>
              </a:rPr>
              <a:t>Capturer (filaire ou Bluetooth), importer, puis réécouter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2057400"/>
            <a:ext cx="7863840" cy="42062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0000"/>
              </a:lnSpc>
              <a:spcAft>
                <a:spcPts val="1400"/>
              </a:spcAft>
            </a:pPr>
            <a:r>
              <a:rPr sz="1800" b="1" i="0">
                <a:solidFill>
                  <a:srgbClr val="79B8FF"/>
                </a:solidFill>
                <a:latin typeface="Segoe UI"/>
              </a:rPr>
              <a:t>▸  </a:t>
            </a:r>
            <a:r>
              <a:rPr sz="1800" b="0" i="0">
                <a:solidFill>
                  <a:srgbClr val="C9D1D9"/>
                </a:solidFill>
                <a:latin typeface="Segoe UI"/>
              </a:rPr>
              <a:t>Micro filaire ou casque Bluetooth (WASAPI) · gain par appareil (0,1×–10,0×)</a:t>
            </a:r>
          </a:p>
          <a:p>
            <a:pPr algn="l">
              <a:lnSpc>
                <a:spcPct val="110000"/>
              </a:lnSpc>
              <a:spcAft>
                <a:spcPts val="1400"/>
              </a:spcAft>
            </a:pPr>
            <a:r>
              <a:rPr sz="1800" b="1" i="0">
                <a:solidFill>
                  <a:srgbClr val="79B8FF"/>
                </a:solidFill>
                <a:latin typeface="Segoe UI"/>
              </a:rPr>
              <a:t>▸  </a:t>
            </a:r>
            <a:r>
              <a:rPr sz="1800" b="0" i="0">
                <a:solidFill>
                  <a:srgbClr val="C9D1D9"/>
                </a:solidFill>
                <a:latin typeface="Segoe UI"/>
              </a:rPr>
              <a:t>Format d'enregistrement : WAV / MP3 / AAC (défaut AAC, mémorisé)</a:t>
            </a:r>
          </a:p>
          <a:p>
            <a:pPr algn="l">
              <a:lnSpc>
                <a:spcPct val="110000"/>
              </a:lnSpc>
              <a:spcAft>
                <a:spcPts val="1400"/>
              </a:spcAft>
            </a:pPr>
            <a:r>
              <a:rPr sz="1800" b="1" i="0">
                <a:solidFill>
                  <a:srgbClr val="79B8FF"/>
                </a:solidFill>
                <a:latin typeface="Segoe UI"/>
              </a:rPr>
              <a:t>▸  </a:t>
            </a:r>
            <a:r>
              <a:rPr sz="1800" b="0" i="0">
                <a:solidFill>
                  <a:srgbClr val="C9D1D9"/>
                </a:solidFill>
                <a:latin typeface="Segoe UI"/>
              </a:rPr>
              <a:t>Enregistrer / Pause / Annuler · possibilité d'enregistrer à la suite d'un audio</a:t>
            </a:r>
          </a:p>
          <a:p>
            <a:pPr algn="l">
              <a:lnSpc>
                <a:spcPct val="110000"/>
              </a:lnSpc>
              <a:spcAft>
                <a:spcPts val="1400"/>
              </a:spcAft>
            </a:pPr>
            <a:r>
              <a:rPr sz="1800" b="1" i="0">
                <a:solidFill>
                  <a:srgbClr val="79B8FF"/>
                </a:solidFill>
                <a:latin typeface="Segoe UI"/>
              </a:rPr>
              <a:t>▸  </a:t>
            </a:r>
            <a:r>
              <a:rPr sz="1800" b="0" i="0">
                <a:solidFill>
                  <a:srgbClr val="C9D1D9"/>
                </a:solidFill>
                <a:latin typeface="Segoe UI"/>
              </a:rPr>
              <a:t>Charger WAV/MP3/M4A/FLAC · clic sur la barre = seek + lecture · réduire silences</a:t>
            </a:r>
          </a:p>
        </p:txBody>
      </p:sp>
      <p:sp>
        <p:nvSpPr>
          <p:cNvPr id="7" name="Rectangle 6"/>
          <p:cNvSpPr/>
          <p:nvPr/>
        </p:nvSpPr>
        <p:spPr>
          <a:xfrm>
            <a:off x="9006840" y="2240280"/>
            <a:ext cx="2514600" cy="2514600"/>
          </a:xfrm>
          <a:prstGeom prst="rect">
            <a:avLst/>
          </a:prstGeom>
          <a:solidFill>
            <a:srgbClr val="1C212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8" name="Picture 7" descr="effisynthese-appico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49740" y="2583180"/>
            <a:ext cx="1828800" cy="182880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822960" y="6355080"/>
            <a:ext cx="10515600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5000"/>
              </a:lnSpc>
              <a:spcAft>
                <a:spcPts val="600"/>
              </a:spcAft>
            </a:pPr>
            <a:r>
              <a:rPr sz="1000" b="0" i="0">
                <a:solidFill>
                  <a:srgbClr val="6E7681"/>
                </a:solidFill>
                <a:latin typeface="Segoe UI"/>
              </a:rPr>
              <a:t>EffiSynthese — Transcription et compte-rendu médical assistés par IA   ·   Version 3.2.0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D111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201168" cy="6858000"/>
          </a:xfrm>
          <a:prstGeom prst="rect">
            <a:avLst/>
          </a:prstGeom>
          <a:solidFill>
            <a:srgbClr val="79B8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640080" y="502920"/>
            <a:ext cx="10881360" cy="1143000"/>
          </a:xfrm>
          <a:prstGeom prst="rect">
            <a:avLst/>
          </a:prstGeom>
          <a:solidFill>
            <a:srgbClr val="161B2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914400" y="566928"/>
            <a:ext cx="10332720" cy="6400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lnSpc>
                <a:spcPct val="115000"/>
              </a:lnSpc>
              <a:spcAft>
                <a:spcPts val="600"/>
              </a:spcAft>
            </a:pPr>
            <a:r>
              <a:rPr sz="2600" b="1" i="0">
                <a:solidFill>
                  <a:srgbClr val="FFFFFF"/>
                </a:solidFill>
                <a:latin typeface="Segoe UI"/>
              </a:rPr>
              <a:t>7. Transcription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14400" y="1115568"/>
            <a:ext cx="10332720" cy="5029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5000"/>
              </a:lnSpc>
              <a:spcAft>
                <a:spcPts val="600"/>
              </a:spcAft>
            </a:pPr>
            <a:r>
              <a:rPr sz="1500" b="0" i="1">
                <a:solidFill>
                  <a:srgbClr val="56D0C8"/>
                </a:solidFill>
                <a:latin typeface="Segoe UI"/>
              </a:rPr>
              <a:t>De l'audio au texte, segment par segment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2057400"/>
            <a:ext cx="6675120" cy="42062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0000"/>
              </a:lnSpc>
              <a:spcAft>
                <a:spcPts val="1400"/>
              </a:spcAft>
            </a:pPr>
            <a:r>
              <a:rPr sz="1700" b="1" i="0">
                <a:solidFill>
                  <a:srgbClr val="79B8FF"/>
                </a:solidFill>
                <a:latin typeface="Segoe UI"/>
              </a:rPr>
              <a:t>▸  </a:t>
            </a:r>
            <a:r>
              <a:rPr sz="1700" b="0" i="0">
                <a:solidFill>
                  <a:srgbClr val="C9D1D9"/>
                </a:solidFill>
                <a:latin typeface="Segoe UI"/>
              </a:rPr>
              <a:t>Backend « Cloud OVH » ou « Cloud Gladia » → « Transcrire »</a:t>
            </a:r>
          </a:p>
          <a:p>
            <a:pPr algn="l">
              <a:lnSpc>
                <a:spcPct val="110000"/>
              </a:lnSpc>
              <a:spcAft>
                <a:spcPts val="1400"/>
              </a:spcAft>
            </a:pPr>
            <a:r>
              <a:rPr sz="1700" b="1" i="0">
                <a:solidFill>
                  <a:srgbClr val="79B8FF"/>
                </a:solidFill>
                <a:latin typeface="Segoe UI"/>
              </a:rPr>
              <a:t>▸  </a:t>
            </a:r>
            <a:r>
              <a:rPr sz="1700" b="0" i="0">
                <a:solidFill>
                  <a:srgbClr val="C9D1D9"/>
                </a:solidFill>
                <a:latin typeface="Segoe UI"/>
              </a:rPr>
              <a:t>Grille éditable : Temps · Intervenant · Transcription</a:t>
            </a:r>
          </a:p>
          <a:p>
            <a:pPr algn="l">
              <a:lnSpc>
                <a:spcPct val="110000"/>
              </a:lnSpc>
              <a:spcAft>
                <a:spcPts val="1400"/>
              </a:spcAft>
            </a:pPr>
            <a:r>
              <a:rPr sz="1700" b="1" i="0">
                <a:solidFill>
                  <a:srgbClr val="79B8FF"/>
                </a:solidFill>
                <a:latin typeface="Segoe UI"/>
              </a:rPr>
              <a:t>▸  </a:t>
            </a:r>
            <a:r>
              <a:rPr sz="1700" b="0" i="0">
                <a:solidFill>
                  <a:srgbClr val="C9D1D9"/>
                </a:solidFill>
                <a:latin typeface="Segoe UI"/>
              </a:rPr>
              <a:t>Mapping diarisation → Praticien / Patient · couleur par locuteur</a:t>
            </a:r>
          </a:p>
          <a:p>
            <a:pPr algn="l">
              <a:lnSpc>
                <a:spcPct val="110000"/>
              </a:lnSpc>
              <a:spcAft>
                <a:spcPts val="1400"/>
              </a:spcAft>
            </a:pPr>
            <a:r>
              <a:rPr sz="1700" b="1" i="0">
                <a:solidFill>
                  <a:srgbClr val="79B8FF"/>
                </a:solidFill>
                <a:latin typeface="Segoe UI"/>
              </a:rPr>
              <a:t>▸  </a:t>
            </a:r>
            <a:r>
              <a:rPr sz="1700" b="0" i="0">
                <a:solidFill>
                  <a:srgbClr val="C9D1D9"/>
                </a:solidFill>
                <a:latin typeface="Segoe UI"/>
              </a:rPr>
              <a:t>Zoom du texte : CTRL + molette (mémorisé, indépendant du CR)</a:t>
            </a:r>
          </a:p>
        </p:txBody>
      </p:sp>
      <p:pic>
        <p:nvPicPr>
          <p:cNvPr id="7" name="Picture 6" descr="transcriptio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92440" y="2819399"/>
            <a:ext cx="3657600" cy="231648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822960" y="6355080"/>
            <a:ext cx="10515600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5000"/>
              </a:lnSpc>
              <a:spcAft>
                <a:spcPts val="600"/>
              </a:spcAft>
            </a:pPr>
            <a:r>
              <a:rPr sz="1000" b="0" i="0">
                <a:solidFill>
                  <a:srgbClr val="6E7681"/>
                </a:solidFill>
                <a:latin typeface="Segoe UI"/>
              </a:rPr>
              <a:t>EffiSynthese — Transcription et compte-rendu médical assistés par IA   ·   Version 3.2.0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D111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201168" cy="6858000"/>
          </a:xfrm>
          <a:prstGeom prst="rect">
            <a:avLst/>
          </a:prstGeom>
          <a:solidFill>
            <a:srgbClr val="79B8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640080" y="502920"/>
            <a:ext cx="10881360" cy="1143000"/>
          </a:xfrm>
          <a:prstGeom prst="rect">
            <a:avLst/>
          </a:prstGeom>
          <a:solidFill>
            <a:srgbClr val="161B2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914400" y="566928"/>
            <a:ext cx="10332720" cy="6400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lnSpc>
                <a:spcPct val="115000"/>
              </a:lnSpc>
              <a:spcAft>
                <a:spcPts val="600"/>
              </a:spcAft>
            </a:pPr>
            <a:r>
              <a:rPr sz="2600" b="1" i="0">
                <a:solidFill>
                  <a:srgbClr val="FFFFFF"/>
                </a:solidFill>
                <a:latin typeface="Segoe UI"/>
              </a:rPr>
              <a:t>8. Compte-rendu &amp; export multi-format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14400" y="1115568"/>
            <a:ext cx="10332720" cy="5029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5000"/>
              </a:lnSpc>
              <a:spcAft>
                <a:spcPts val="600"/>
              </a:spcAft>
            </a:pPr>
            <a:r>
              <a:rPr sz="1500" b="0" i="1">
                <a:solidFill>
                  <a:srgbClr val="56D0C8"/>
                </a:solidFill>
                <a:latin typeface="Segoe UI"/>
              </a:rPr>
              <a:t>Une synthèse IA, prête à exporter en 4 formats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2057400"/>
            <a:ext cx="6675120" cy="42062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0000"/>
              </a:lnSpc>
              <a:spcAft>
                <a:spcPts val="1400"/>
              </a:spcAft>
            </a:pPr>
            <a:r>
              <a:rPr sz="1700" b="1" i="0">
                <a:solidFill>
                  <a:srgbClr val="79B8FF"/>
                </a:solidFill>
                <a:latin typeface="Segoe UI"/>
              </a:rPr>
              <a:t>▸  </a:t>
            </a:r>
            <a:r>
              <a:rPr sz="1700" b="0" i="0">
                <a:solidFill>
                  <a:srgbClr val="C9D1D9"/>
                </a:solidFill>
                <a:latin typeface="Segoe UI"/>
              </a:rPr>
              <a:t>Prompt + modèle LLM + backend → « Générer »</a:t>
            </a:r>
          </a:p>
          <a:p>
            <a:pPr algn="l">
              <a:lnSpc>
                <a:spcPct val="110000"/>
              </a:lnSpc>
              <a:spcAft>
                <a:spcPts val="1400"/>
              </a:spcAft>
            </a:pPr>
            <a:r>
              <a:rPr sz="1700" b="1" i="0">
                <a:solidFill>
                  <a:srgbClr val="79B8FF"/>
                </a:solidFill>
                <a:latin typeface="Segoe UI"/>
              </a:rPr>
              <a:t>▸  </a:t>
            </a:r>
            <a:r>
              <a:rPr sz="1700" b="0" i="0">
                <a:solidFill>
                  <a:srgbClr val="C9D1D9"/>
                </a:solidFill>
                <a:latin typeface="Segoe UI"/>
              </a:rPr>
              <a:t>Compte-rendu éditable · zoom CTRL + molette</a:t>
            </a:r>
          </a:p>
          <a:p>
            <a:pPr algn="l">
              <a:lnSpc>
                <a:spcPct val="110000"/>
              </a:lnSpc>
              <a:spcAft>
                <a:spcPts val="1400"/>
              </a:spcAft>
            </a:pPr>
            <a:r>
              <a:rPr sz="1700" b="1" i="0">
                <a:solidFill>
                  <a:srgbClr val="79B8FF"/>
                </a:solidFill>
                <a:latin typeface="Segoe UI"/>
              </a:rPr>
              <a:t>▸  </a:t>
            </a:r>
            <a:r>
              <a:rPr sz="1700" b="0" i="0">
                <a:solidFill>
                  <a:srgbClr val="C9D1D9"/>
                </a:solidFill>
                <a:latin typeface="Segoe UI"/>
              </a:rPr>
              <a:t>Export Word / PDF / ODF / RTF — clic = dernier format, appui long = menu</a:t>
            </a:r>
          </a:p>
          <a:p>
            <a:pPr algn="l">
              <a:lnSpc>
                <a:spcPct val="110000"/>
              </a:lnSpc>
              <a:spcAft>
                <a:spcPts val="1400"/>
              </a:spcAft>
            </a:pPr>
            <a:r>
              <a:rPr sz="1700" b="1" i="0">
                <a:solidFill>
                  <a:srgbClr val="79B8FF"/>
                </a:solidFill>
                <a:latin typeface="Segoe UI"/>
              </a:rPr>
              <a:t>▸  </a:t>
            </a:r>
            <a:r>
              <a:rPr sz="1700" b="0" i="0">
                <a:solidFill>
                  <a:srgbClr val="C9D1D9"/>
                </a:solidFill>
                <a:latin typeface="Segoe UI"/>
              </a:rPr>
              <a:t>Options : transcription en annexe · « Information IA »</a:t>
            </a:r>
          </a:p>
        </p:txBody>
      </p:sp>
      <p:pic>
        <p:nvPicPr>
          <p:cNvPr id="7" name="Picture 6" descr="summary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92440" y="2819399"/>
            <a:ext cx="3657600" cy="231648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822960" y="6355080"/>
            <a:ext cx="10515600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5000"/>
              </a:lnSpc>
              <a:spcAft>
                <a:spcPts val="600"/>
              </a:spcAft>
            </a:pPr>
            <a:r>
              <a:rPr sz="1000" b="0" i="0">
                <a:solidFill>
                  <a:srgbClr val="6E7681"/>
                </a:solidFill>
                <a:latin typeface="Segoe UI"/>
              </a:rPr>
              <a:t>EffiSynthese — Transcription et compte-rendu médical assistés par IA   ·   Version 3.2.0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D111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201168" cy="6858000"/>
          </a:xfrm>
          <a:prstGeom prst="rect">
            <a:avLst/>
          </a:prstGeom>
          <a:solidFill>
            <a:srgbClr val="79B8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640080" y="502920"/>
            <a:ext cx="10881360" cy="1143000"/>
          </a:xfrm>
          <a:prstGeom prst="rect">
            <a:avLst/>
          </a:prstGeom>
          <a:solidFill>
            <a:srgbClr val="161B2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914400" y="566928"/>
            <a:ext cx="10332720" cy="6400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lnSpc>
                <a:spcPct val="115000"/>
              </a:lnSpc>
              <a:spcAft>
                <a:spcPts val="600"/>
              </a:spcAft>
            </a:pPr>
            <a:r>
              <a:rPr sz="2600" b="1" i="0">
                <a:solidFill>
                  <a:srgbClr val="FFFFFF"/>
                </a:solidFill>
                <a:latin typeface="Segoe UI"/>
              </a:rPr>
              <a:t>9. Modèles de prompt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14400" y="1115568"/>
            <a:ext cx="10332720" cy="5029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5000"/>
              </a:lnSpc>
              <a:spcAft>
                <a:spcPts val="600"/>
              </a:spcAft>
            </a:pPr>
            <a:r>
              <a:rPr sz="1500" b="0" i="1">
                <a:solidFill>
                  <a:srgbClr val="56D0C8"/>
                </a:solidFill>
                <a:latin typeface="Segoe UI"/>
              </a:rPr>
              <a:t>Adaptez la rédaction à votre spécialité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2057400"/>
            <a:ext cx="6675120" cy="42062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0000"/>
              </a:lnSpc>
              <a:spcAft>
                <a:spcPts val="1400"/>
              </a:spcAft>
            </a:pPr>
            <a:r>
              <a:rPr sz="1700" b="1" i="0">
                <a:solidFill>
                  <a:srgbClr val="79B8FF"/>
                </a:solidFill>
                <a:latin typeface="Segoe UI"/>
              </a:rPr>
              <a:t>▸  </a:t>
            </a:r>
            <a:r>
              <a:rPr sz="1700" b="0" i="0">
                <a:solidFill>
                  <a:srgbClr val="C9D1D9"/>
                </a:solidFill>
                <a:latin typeface="Segoe UI"/>
              </a:rPr>
              <a:t>4 modèles livrés : médical, dentaire, SOAP, résumé</a:t>
            </a:r>
          </a:p>
          <a:p>
            <a:pPr algn="l">
              <a:lnSpc>
                <a:spcPct val="110000"/>
              </a:lnSpc>
              <a:spcAft>
                <a:spcPts val="1400"/>
              </a:spcAft>
            </a:pPr>
            <a:r>
              <a:rPr sz="1700" b="1" i="0">
                <a:solidFill>
                  <a:srgbClr val="79B8FF"/>
                </a:solidFill>
                <a:latin typeface="Segoe UI"/>
              </a:rPr>
              <a:t>▸  </a:t>
            </a:r>
            <a:r>
              <a:rPr sz="1700" b="0" i="0">
                <a:solidFill>
                  <a:srgbClr val="C9D1D9"/>
                </a:solidFill>
                <a:latin typeface="Segoe UI"/>
              </a:rPr>
              <a:t>Modifier · Nouveau · Dupliquer · Supprimer</a:t>
            </a:r>
          </a:p>
          <a:p>
            <a:pPr algn="l">
              <a:lnSpc>
                <a:spcPct val="110000"/>
              </a:lnSpc>
              <a:spcAft>
                <a:spcPts val="1400"/>
              </a:spcAft>
            </a:pPr>
            <a:r>
              <a:rPr sz="1700" b="1" i="0">
                <a:solidFill>
                  <a:srgbClr val="79B8FF"/>
                </a:solidFill>
                <a:latin typeface="Segoe UI"/>
              </a:rPr>
              <a:t>▸  </a:t>
            </a:r>
            <a:r>
              <a:rPr sz="1700" b="0" i="0">
                <a:solidFill>
                  <a:srgbClr val="C9D1D9"/>
                </a:solidFill>
                <a:latin typeface="Segoe UI"/>
              </a:rPr>
              <a:t>Champs : system / user prompt, température, max tokens</a:t>
            </a:r>
          </a:p>
          <a:p>
            <a:pPr algn="l">
              <a:lnSpc>
                <a:spcPct val="110000"/>
              </a:lnSpc>
              <a:spcAft>
                <a:spcPts val="1400"/>
              </a:spcAft>
            </a:pPr>
            <a:r>
              <a:rPr sz="1700" b="1" i="0">
                <a:solidFill>
                  <a:srgbClr val="79B8FF"/>
                </a:solidFill>
                <a:latin typeface="Segoe UI"/>
              </a:rPr>
              <a:t>▸  </a:t>
            </a:r>
            <a:r>
              <a:rPr sz="1700" b="0" i="0">
                <a:solidFill>
                  <a:srgbClr val="C9D1D9"/>
                </a:solidFill>
                <a:latin typeface="Segoe UI"/>
              </a:rPr>
              <a:t>Marqueur {transcription} dans le user prompt</a:t>
            </a:r>
          </a:p>
        </p:txBody>
      </p:sp>
      <p:pic>
        <p:nvPicPr>
          <p:cNvPr id="7" name="Picture 6" descr="prompt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92440" y="2819399"/>
            <a:ext cx="3657600" cy="231648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822960" y="6355080"/>
            <a:ext cx="10515600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5000"/>
              </a:lnSpc>
              <a:spcAft>
                <a:spcPts val="600"/>
              </a:spcAft>
            </a:pPr>
            <a:r>
              <a:rPr sz="1000" b="0" i="0">
                <a:solidFill>
                  <a:srgbClr val="6E7681"/>
                </a:solidFill>
                <a:latin typeface="Segoe UI"/>
              </a:rPr>
              <a:t>EffiSynthese — Transcription et compte-rendu médical assistés par IA   ·   Version 3.2.0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